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2" r:id="rId1"/>
  </p:sldMasterIdLst>
  <p:sldIdLst>
    <p:sldId id="273" r:id="rId2"/>
    <p:sldId id="272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1" r:id="rId14"/>
    <p:sldId id="268" r:id="rId15"/>
    <p:sldId id="274" r:id="rId16"/>
    <p:sldId id="269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7" d="100"/>
          <a:sy n="77" d="100"/>
        </p:scale>
        <p:origin x="-378" y="-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4661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825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587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130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5480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574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055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682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573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6/20/2018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896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406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3573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336589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Progress of Accreditation </a:t>
            </a:r>
            <a:br>
              <a:rPr lang="en-US" sz="3600" b="1" dirty="0" smtClean="0"/>
            </a:br>
            <a:r>
              <a:rPr lang="en-US" sz="3600" b="1" dirty="0" smtClean="0"/>
              <a:t>in Health Service Sector, Way Forward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79827" y="4361935"/>
            <a:ext cx="8534400" cy="17526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2800" i="1" dirty="0" smtClean="0">
                <a:solidFill>
                  <a:schemeClr val="tx1"/>
                </a:solidFill>
              </a:rPr>
              <a:t>Dr. K A C </a:t>
            </a:r>
            <a:r>
              <a:rPr lang="en-US" sz="2800" i="1" dirty="0" err="1" smtClean="0">
                <a:solidFill>
                  <a:schemeClr val="tx1"/>
                </a:solidFill>
              </a:rPr>
              <a:t>Wickramaratne</a:t>
            </a:r>
            <a:endParaRPr lang="en-US" sz="2800" i="1" dirty="0" smtClean="0">
              <a:solidFill>
                <a:schemeClr val="tx1"/>
              </a:solidFill>
            </a:endParaRPr>
          </a:p>
          <a:p>
            <a:pPr algn="ctr"/>
            <a:r>
              <a:rPr lang="en-US" sz="2800" i="1" smtClean="0">
                <a:solidFill>
                  <a:schemeClr val="tx1"/>
                </a:solidFill>
              </a:rPr>
              <a:t>Specialist </a:t>
            </a:r>
            <a:r>
              <a:rPr lang="en-US" sz="2800" i="1" dirty="0" smtClean="0">
                <a:solidFill>
                  <a:schemeClr val="tx1"/>
                </a:solidFill>
              </a:rPr>
              <a:t>in </a:t>
            </a:r>
            <a:r>
              <a:rPr lang="en-US" sz="2800" i="1" dirty="0" err="1" smtClean="0">
                <a:solidFill>
                  <a:schemeClr val="tx1"/>
                </a:solidFill>
              </a:rPr>
              <a:t>Haematology</a:t>
            </a:r>
            <a:endParaRPr lang="en-US" sz="2800" i="1" dirty="0" smtClean="0">
              <a:solidFill>
                <a:schemeClr val="tx1"/>
              </a:solidFill>
            </a:endParaRPr>
          </a:p>
          <a:p>
            <a:pPr algn="ctr"/>
            <a:r>
              <a:rPr lang="en-US" sz="2800" i="1" dirty="0" smtClean="0">
                <a:solidFill>
                  <a:schemeClr val="tx1"/>
                </a:solidFill>
              </a:rPr>
              <a:t>Senior Lecturer, Department of Pathology, Faculty o Medicine, University of </a:t>
            </a:r>
            <a:r>
              <a:rPr lang="en-US" sz="2800" i="1" dirty="0" err="1" smtClean="0">
                <a:solidFill>
                  <a:schemeClr val="tx1"/>
                </a:solidFill>
              </a:rPr>
              <a:t>Ruhuna</a:t>
            </a:r>
            <a:endParaRPr lang="en-US" sz="2800" i="1" dirty="0">
              <a:solidFill>
                <a:schemeClr val="tx1"/>
              </a:solidFill>
            </a:endParaRPr>
          </a:p>
        </p:txBody>
      </p:sp>
      <p:sp>
        <p:nvSpPr>
          <p:cNvPr id="4" name="AutoShape 2" descr="https://web1.sltnet.lk/iwc/svc/wmap/attach/KACW.jpg?sid=&amp;mbox=INBOX&amp;uid=3678&amp;number=4&amp;token=qelaNDcLV9&amp;type=image&amp;subtype=jpeg&amp;process=html%2Cjs%2Clink%2Ctarget%2Cbinhex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https://web1.sltnet.lk/iwc/svc/wmap/attach/KACW.jpg?sid=&amp;mbox=INBOX&amp;uid=3678&amp;number=4&amp;token=qelaNDcLV9&amp;type=image&amp;subtype=jpeg&amp;process=html%2Cjs%2Clink%2Ctarget%2Cbinhex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87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MoH</a:t>
            </a:r>
            <a:r>
              <a:rPr lang="en-US" dirty="0" smtClean="0"/>
              <a:t> commitment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panose="020B0604020202020204" pitchFamily="34" charset="0"/>
              <a:buChar char="•"/>
            </a:pPr>
            <a:r>
              <a:rPr lang="en-US" sz="2400" dirty="0" smtClean="0"/>
              <a:t>Hospital Accreditation Initiative</a:t>
            </a:r>
          </a:p>
          <a:p>
            <a:pPr algn="ctr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lvl="1" algn="ctr">
              <a:buFont typeface="Arial" panose="020B0604020202020204" pitchFamily="34" charset="0"/>
              <a:buChar char="•"/>
            </a:pPr>
            <a:r>
              <a:rPr lang="en-US" sz="2400" dirty="0" smtClean="0"/>
              <a:t>Recognition of ISO 15189 as level five – requirement</a:t>
            </a:r>
          </a:p>
          <a:p>
            <a:pPr lvl="1" algn="ctr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lvl="1" algn="ctr">
              <a:buFont typeface="Arial" panose="020B0604020202020204" pitchFamily="34" charset="0"/>
              <a:buChar char="•"/>
            </a:pPr>
            <a:r>
              <a:rPr lang="en-US" sz="2400" dirty="0" smtClean="0"/>
              <a:t>Defined tests and services availability at each level of healthcare institution hierarchy 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2400" dirty="0" smtClean="0"/>
              <a:t>QA council/ committees initiatives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2400" dirty="0" smtClean="0"/>
              <a:t>Procurement process based on quality standards – to ensure patient safety</a:t>
            </a:r>
          </a:p>
          <a:p>
            <a:pPr algn="ctr">
              <a:buFont typeface="Arial" panose="020B0604020202020204" pitchFamily="34" charset="0"/>
              <a:buChar char="•"/>
            </a:pPr>
            <a:endParaRPr lang="en-US" dirty="0" smtClean="0"/>
          </a:p>
          <a:p>
            <a:pPr algn="ctr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93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</a:t>
            </a:r>
            <a:r>
              <a:rPr lang="en-US" dirty="0" smtClean="0"/>
              <a:t>nything missing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en-US" sz="2400" dirty="0" smtClean="0"/>
              <a:t>Workforce training 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2400" dirty="0" smtClean="0"/>
              <a:t> Phlebotomists - ? official registration 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2400" dirty="0" smtClean="0"/>
              <a:t> Sample collection </a:t>
            </a:r>
            <a:r>
              <a:rPr lang="en-US" sz="2400" dirty="0" err="1" smtClean="0"/>
              <a:t>centres</a:t>
            </a:r>
            <a:r>
              <a:rPr lang="en-US" sz="2400" dirty="0" smtClean="0"/>
              <a:t> - ? How to improve compliance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2400" dirty="0" smtClean="0"/>
              <a:t> POCT – simple capillary BS to ABG analysis – POCT management program with accreditation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2400" dirty="0" smtClean="0"/>
              <a:t> Defining qualifications and competencies required at different test levels 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2400" dirty="0" smtClean="0"/>
              <a:t> Accreditation of medical clinical laboratories outside Colombo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2400" dirty="0" smtClean="0"/>
              <a:t> Island wide Clinical Waste disposal </a:t>
            </a:r>
          </a:p>
          <a:p>
            <a:pPr algn="ctr"/>
            <a:endParaRPr lang="en-US" sz="2400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9863" y="5331351"/>
            <a:ext cx="1537108" cy="754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70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Way forward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 typeface="Arial" panose="020B0604020202020204" pitchFamily="34" charset="0"/>
              <a:buChar char="•"/>
            </a:pPr>
            <a:r>
              <a:rPr lang="en-US" sz="2400" dirty="0" err="1" smtClean="0"/>
              <a:t>MoH</a:t>
            </a:r>
            <a:r>
              <a:rPr lang="en-US" sz="2400" dirty="0" smtClean="0"/>
              <a:t> contribution and Quality initiatives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2400" dirty="0" smtClean="0"/>
              <a:t>National policies on quality and safety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2400" dirty="0" smtClean="0"/>
              <a:t>Changing Healthcare Environment from high out put burden to quality output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2400" dirty="0" smtClean="0"/>
              <a:t>Challenges – how to assure influx of quality products ?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2400" dirty="0" smtClean="0"/>
              <a:t>Harmonization and standardization – same laboratory with three different </a:t>
            </a:r>
            <a:r>
              <a:rPr lang="en-US" sz="2400" dirty="0" err="1" smtClean="0"/>
              <a:t>analyser</a:t>
            </a:r>
            <a:r>
              <a:rPr lang="en-US" sz="2400" dirty="0" smtClean="0"/>
              <a:t> brands for same test !</a:t>
            </a:r>
          </a:p>
          <a:p>
            <a:pPr algn="ctr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2400" dirty="0" smtClean="0"/>
              <a:t>To assure you can get it done from any laboratory – we can rely on !!!!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2967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EQA analysis</a:t>
            </a:r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3476765" y="1878931"/>
            <a:ext cx="4036836" cy="3438525"/>
            <a:chOff x="6366269" y="2330035"/>
            <a:chExt cx="4036836" cy="3438525"/>
          </a:xfrm>
        </p:grpSpPr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59752" y="2445859"/>
              <a:ext cx="3243353" cy="3029975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6366269" y="2330035"/>
              <a:ext cx="2305050" cy="34385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3" name="Picture 22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903" r="-1"/>
            <a:stretch/>
          </p:blipFill>
          <p:spPr>
            <a:xfrm flipH="1">
              <a:off x="6958584" y="2451955"/>
              <a:ext cx="1722120" cy="3029975"/>
            </a:xfrm>
            <a:prstGeom prst="rect">
              <a:avLst/>
            </a:prstGeom>
          </p:spPr>
        </p:pic>
      </p:grpSp>
      <p:cxnSp>
        <p:nvCxnSpPr>
          <p:cNvPr id="26" name="Straight Connector 25"/>
          <p:cNvCxnSpPr/>
          <p:nvPr/>
        </p:nvCxnSpPr>
        <p:spPr>
          <a:xfrm>
            <a:off x="3523488" y="5120640"/>
            <a:ext cx="4596384" cy="442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 flipV="1">
            <a:off x="3523488" y="2097024"/>
            <a:ext cx="1404" cy="30313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Isosceles Triangle 31"/>
          <p:cNvSpPr/>
          <p:nvPr/>
        </p:nvSpPr>
        <p:spPr>
          <a:xfrm>
            <a:off x="3694176" y="5317456"/>
            <a:ext cx="268224" cy="229904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Isosceles Triangle 32"/>
          <p:cNvSpPr/>
          <p:nvPr/>
        </p:nvSpPr>
        <p:spPr>
          <a:xfrm>
            <a:off x="7601712" y="5323552"/>
            <a:ext cx="268224" cy="229904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3694176" y="5730240"/>
            <a:ext cx="268224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7613904" y="5724144"/>
            <a:ext cx="268224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?</a:t>
            </a:r>
            <a:endParaRPr lang="en-US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6510528" y="5012538"/>
            <a:ext cx="9385" cy="269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017008" y="5006442"/>
            <a:ext cx="9385" cy="269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523116" y="5314467"/>
            <a:ext cx="7376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✓</a:t>
            </a:r>
          </a:p>
        </p:txBody>
      </p:sp>
    </p:spTree>
    <p:extLst>
      <p:ext uri="{BB962C8B-B14F-4D97-AF65-F5344CB8AC3E}">
        <p14:creationId xmlns:p14="http://schemas.microsoft.com/office/powerpoint/2010/main" val="397492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Way forward ……….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 typeface="Arial" panose="020B0604020202020204" pitchFamily="34" charset="0"/>
              <a:buChar char="•"/>
            </a:pPr>
            <a:r>
              <a:rPr lang="en-US" sz="2400" dirty="0" smtClean="0"/>
              <a:t>During last nine years accreditation gained recognition and demand in and around Colombo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2400" dirty="0" smtClean="0"/>
              <a:t>How to move in to the rest of the Country?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2400" dirty="0" smtClean="0"/>
              <a:t>Why is it slow ?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2400" dirty="0" smtClean="0"/>
              <a:t>Not perceived as a requirement – GLP “social responsibility ignored ” ?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2400" dirty="0" smtClean="0"/>
              <a:t>Registration by </a:t>
            </a:r>
            <a:r>
              <a:rPr lang="en-US" sz="2400" dirty="0" err="1" smtClean="0"/>
              <a:t>MoH</a:t>
            </a:r>
            <a:r>
              <a:rPr lang="en-US" sz="2400" dirty="0" smtClean="0"/>
              <a:t> – does it give “immunity” that we are approved ?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2400" dirty="0" smtClean="0"/>
              <a:t>Is it considered a “strain - burden” – both work to be done and money ?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2400" dirty="0" smtClean="0"/>
              <a:t>What message is given to smaller laboratories ?</a:t>
            </a:r>
          </a:p>
          <a:p>
            <a:pPr algn="ctr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1425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Questions and Answers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4034676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chandana\Pictures\2010-08-25 001\2010-01-15 001\2010_01_15\IMG_4077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1345" y="2355100"/>
            <a:ext cx="4006735" cy="300505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236081" y="550316"/>
            <a:ext cx="32245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Thank you</a:t>
            </a:r>
            <a:endParaRPr lang="en-US" sz="5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4769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Progress of Accreditation in Health </a:t>
            </a:r>
            <a:r>
              <a:rPr lang="en-US" dirty="0"/>
              <a:t>S</a:t>
            </a:r>
            <a:r>
              <a:rPr lang="en-US" dirty="0" smtClean="0"/>
              <a:t>ervice </a:t>
            </a:r>
            <a:r>
              <a:rPr lang="en-US" dirty="0"/>
              <a:t>S</a:t>
            </a:r>
            <a:r>
              <a:rPr lang="en-US" dirty="0" smtClean="0"/>
              <a:t>ector: the way forward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r>
              <a:rPr lang="en-US" dirty="0" err="1" smtClean="0"/>
              <a:t>Wickramaratne</a:t>
            </a:r>
            <a:r>
              <a:rPr lang="en-US" dirty="0" smtClean="0"/>
              <a:t> K.A.C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13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“Delivering a Safer World”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C00000"/>
                </a:solidFill>
              </a:rPr>
              <a:t>Patient safety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2400" dirty="0" smtClean="0"/>
              <a:t>Employee safety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2400" dirty="0" smtClean="0"/>
              <a:t>Environment </a:t>
            </a:r>
            <a:r>
              <a:rPr lang="en-US" sz="2400" dirty="0"/>
              <a:t>Safety </a:t>
            </a:r>
          </a:p>
          <a:p>
            <a:pPr algn="ctr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2400" dirty="0" smtClean="0"/>
              <a:t>Have we assured these through Accreditation?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965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Achievements in SL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 typeface="Arial" panose="020B0604020202020204" pitchFamily="34" charset="0"/>
              <a:buChar char="•"/>
            </a:pPr>
            <a:r>
              <a:rPr lang="en-US" sz="2400" dirty="0" smtClean="0"/>
              <a:t>Started and continued as a volunteer process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2400" dirty="0" smtClean="0"/>
              <a:t>How safety and </a:t>
            </a:r>
            <a:r>
              <a:rPr lang="en-US" sz="2400" dirty="0"/>
              <a:t>quality </a:t>
            </a:r>
            <a:r>
              <a:rPr lang="en-US" sz="2400" dirty="0" smtClean="0"/>
              <a:t>improved - Number </a:t>
            </a:r>
            <a:r>
              <a:rPr lang="en-US" sz="2400" dirty="0"/>
              <a:t>of laboratories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2400" dirty="0" smtClean="0"/>
              <a:t>Assessor work force and educating </a:t>
            </a:r>
            <a:r>
              <a:rPr lang="en-US" sz="2400" dirty="0"/>
              <a:t>assessors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2400" dirty="0" smtClean="0"/>
              <a:t>APLAC ILAC MRA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2400" dirty="0" smtClean="0"/>
              <a:t>Awareness on accreditation Initiatives from Professional Colleges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2400" dirty="0" smtClean="0"/>
              <a:t>National Guidelines Development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2400" dirty="0" err="1" smtClean="0"/>
              <a:t>MoH</a:t>
            </a:r>
            <a:r>
              <a:rPr lang="en-US" sz="2400" dirty="0" smtClean="0"/>
              <a:t> commitment and future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8174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Some stories from the past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541417"/>
            <a:ext cx="10058400" cy="491653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Use of polythene bags to fill needles</a:t>
            </a:r>
          </a:p>
          <a:p>
            <a:pPr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A patient with heart failure survives </a:t>
            </a:r>
            <a:r>
              <a:rPr lang="en-US" sz="2400" dirty="0"/>
              <a:t>from serious </a:t>
            </a:r>
            <a:r>
              <a:rPr lang="en-US" sz="2400" dirty="0" smtClean="0"/>
              <a:t>– near fatal heart failure following blood transfusion.    His pre transfusion </a:t>
            </a:r>
            <a:r>
              <a:rPr lang="en-US" sz="2400" dirty="0" err="1" smtClean="0"/>
              <a:t>Hb</a:t>
            </a:r>
            <a:r>
              <a:rPr lang="en-US" sz="2400" dirty="0" smtClean="0"/>
              <a:t> was an error !</a:t>
            </a:r>
          </a:p>
          <a:p>
            <a:pPr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 A laboratory employee mistakenly drank a chemical thinking it is water !</a:t>
            </a:r>
          </a:p>
          <a:p>
            <a:pPr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 A patient was admitted almost in shock with dengue fever at 5 pm. 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400" dirty="0" smtClean="0"/>
              <a:t>   Results generated at a laboratory at 9 </a:t>
            </a:r>
            <a:r>
              <a:rPr lang="en-US" sz="2400" dirty="0" err="1" smtClean="0"/>
              <a:t>a.m</a:t>
            </a:r>
            <a:r>
              <a:rPr lang="en-US" sz="2400" dirty="0" smtClean="0"/>
              <a:t> not informed as there was no system</a:t>
            </a:r>
          </a:p>
          <a:p>
            <a:pPr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 A patient diagnosed with active TB has AFB </a:t>
            </a:r>
            <a:r>
              <a:rPr lang="en-US" sz="2400" dirty="0"/>
              <a:t>negative </a:t>
            </a:r>
            <a:r>
              <a:rPr lang="en-US" sz="2400" dirty="0" smtClean="0"/>
              <a:t>report issued previously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3723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Today in accredited laboratories we witness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716992"/>
          </a:xfrm>
        </p:spPr>
        <p:txBody>
          <a:bodyPr>
            <a:normAutofit/>
          </a:bodyPr>
          <a:lstStyle/>
          <a:p>
            <a:pPr algn="ctr">
              <a:buFont typeface="Arial" panose="020B0604020202020204" pitchFamily="34" charset="0"/>
              <a:buChar char="•"/>
            </a:pPr>
            <a:r>
              <a:rPr lang="en-US" sz="2400" dirty="0" smtClean="0"/>
              <a:t>Appropriate clinical waste management system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2400" dirty="0" smtClean="0"/>
              <a:t>Employee vaccination and verification of immunization status in place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2400" dirty="0" smtClean="0"/>
              <a:t>Critical and alert value reporting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2400" dirty="0" smtClean="0"/>
              <a:t>Sample acceptance and rejection criteria – meticulous attention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2400" dirty="0" smtClean="0"/>
              <a:t>No water – food served inside laboratories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2400" dirty="0" smtClean="0"/>
              <a:t>Errors detected before results are released – vigilant QC and QM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2400" dirty="0" smtClean="0"/>
              <a:t>Emergency eyewash stations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2400" dirty="0" smtClean="0"/>
              <a:t>Employee training on safety, PPE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2400" dirty="0" smtClean="0"/>
              <a:t>MSD sheets </a:t>
            </a:r>
          </a:p>
          <a:p>
            <a:pPr algn="ctr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82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Assessor workforce and educating assessors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93141"/>
          </a:xfrm>
        </p:spPr>
        <p:txBody>
          <a:bodyPr>
            <a:normAutofit/>
          </a:bodyPr>
          <a:lstStyle/>
          <a:p>
            <a:pPr algn="ctr">
              <a:buFont typeface="Arial" panose="020B0604020202020204" pitchFamily="34" charset="0"/>
              <a:buChar char="•"/>
            </a:pPr>
            <a:r>
              <a:rPr lang="en-US" sz="2400" dirty="0" smtClean="0"/>
              <a:t>Dramatically increased including all sub specialties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2400" dirty="0" smtClean="0"/>
              <a:t>Professional Colleges – College of </a:t>
            </a:r>
            <a:r>
              <a:rPr lang="en-US" sz="2400" dirty="0" err="1" smtClean="0"/>
              <a:t>Haematologists</a:t>
            </a:r>
            <a:r>
              <a:rPr lang="en-US" sz="2400" dirty="0" smtClean="0"/>
              <a:t>, Microbiologists, Chemical Pathologists, </a:t>
            </a:r>
            <a:r>
              <a:rPr lang="en-US" sz="2400" dirty="0" err="1" smtClean="0"/>
              <a:t>Histopathologists</a:t>
            </a:r>
            <a:r>
              <a:rPr lang="en-US" sz="2400" dirty="0" smtClean="0"/>
              <a:t> 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2400" dirty="0" smtClean="0"/>
              <a:t>Back log of training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2400" dirty="0" smtClean="0"/>
              <a:t>Need re training and more WS to cover issues related to raising NCR and how to perform audits – “not to kill the process – but to ensure compliance ”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2400" dirty="0" smtClean="0"/>
              <a:t>ISO 15189: 2012 beyond such as POCT</a:t>
            </a:r>
          </a:p>
          <a:p>
            <a:pPr algn="ctr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6651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Initiatives of Professional Colleges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Font typeface="Arial" panose="020B0604020202020204" pitchFamily="34" charset="0"/>
              <a:buChar char="•"/>
            </a:pPr>
            <a:r>
              <a:rPr lang="en-US" sz="2400" dirty="0" smtClean="0"/>
              <a:t> Island wide awareness programs/ training sessions/ WS and seminars conducted.  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2400" dirty="0" smtClean="0"/>
              <a:t> Included accreditation of medical laboratories in to BSc MLS curriculum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2400" dirty="0" smtClean="0"/>
              <a:t> Quality Improvement Initiatives all over the country – both in private and public sector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2400" dirty="0" smtClean="0"/>
              <a:t> National EQA programs and individual units with IQC </a:t>
            </a:r>
            <a:r>
              <a:rPr lang="en-US" sz="2400" dirty="0"/>
              <a:t>programs </a:t>
            </a:r>
            <a:r>
              <a:rPr lang="en-US" sz="2400" dirty="0" smtClean="0"/>
              <a:t>– funded by </a:t>
            </a:r>
            <a:r>
              <a:rPr lang="en-US" sz="2400" dirty="0" err="1" smtClean="0"/>
              <a:t>MoH</a:t>
            </a:r>
            <a:endParaRPr lang="en-US" sz="2400" dirty="0" smtClean="0"/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2400" dirty="0" smtClean="0"/>
              <a:t> Define quality requirements of supplies – </a:t>
            </a:r>
            <a:r>
              <a:rPr lang="en-US" sz="2400" dirty="0" err="1" smtClean="0"/>
              <a:t>eg</a:t>
            </a:r>
            <a:r>
              <a:rPr lang="en-US" sz="2400" dirty="0" smtClean="0"/>
              <a:t>: PT reagent ISI value/ D Dimer test 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err="1" smtClean="0"/>
              <a:t>MoH</a:t>
            </a:r>
            <a:r>
              <a:rPr lang="en-US" sz="2400" dirty="0" smtClean="0"/>
              <a:t> with Colleges ensure quality equipment, reagents and consumables are purchased – meticulous attention on “quality of the product”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0237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National Guidelines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 typeface="Arial" panose="020B0604020202020204" pitchFamily="34" charset="0"/>
              <a:buChar char="•"/>
            </a:pPr>
            <a:r>
              <a:rPr lang="en-US" sz="2400" dirty="0" smtClean="0"/>
              <a:t>SLAB sub committees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2400" dirty="0" smtClean="0"/>
              <a:t>Individual professional Colleges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2400" dirty="0" smtClean="0"/>
              <a:t>Implementation of National Guidelines through </a:t>
            </a:r>
            <a:r>
              <a:rPr lang="en-US" sz="2400" dirty="0" err="1" smtClean="0"/>
              <a:t>MoH</a:t>
            </a:r>
            <a:endParaRPr lang="en-US" sz="2400" dirty="0" smtClean="0"/>
          </a:p>
          <a:p>
            <a:pPr algn="ctr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2067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243</TotalTime>
  <Words>701</Words>
  <Application>Microsoft Office PowerPoint</Application>
  <PresentationFormat>Custom</PresentationFormat>
  <Paragraphs>94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Retrospect</vt:lpstr>
      <vt:lpstr>Progress of Accreditation  in Health Service Sector, Way Forward</vt:lpstr>
      <vt:lpstr>Progress of Accreditation in Health Service Sector: the way forward</vt:lpstr>
      <vt:lpstr>“Delivering a Safer World”</vt:lpstr>
      <vt:lpstr>Achievements in SL</vt:lpstr>
      <vt:lpstr>Some stories from the past</vt:lpstr>
      <vt:lpstr>Today in accredited laboratories we witness</vt:lpstr>
      <vt:lpstr>Assessor workforce and educating assessors</vt:lpstr>
      <vt:lpstr>Initiatives of Professional Colleges</vt:lpstr>
      <vt:lpstr>National Guidelines </vt:lpstr>
      <vt:lpstr>MoH commitment </vt:lpstr>
      <vt:lpstr>Anything missing ?</vt:lpstr>
      <vt:lpstr>Way forward</vt:lpstr>
      <vt:lpstr>EQA analysis</vt:lpstr>
      <vt:lpstr>Way forward ……….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 of Accreditation in Health Service Sector: the way forward</dc:title>
  <dc:creator>chandana.haematology@gmail.com</dc:creator>
  <cp:lastModifiedBy>SLAB</cp:lastModifiedBy>
  <cp:revision>38</cp:revision>
  <dcterms:created xsi:type="dcterms:W3CDTF">2018-06-13T08:10:15Z</dcterms:created>
  <dcterms:modified xsi:type="dcterms:W3CDTF">2018-06-20T03:31:00Z</dcterms:modified>
</cp:coreProperties>
</file>